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50" r:id="rId1"/>
  </p:sldMasterIdLst>
  <p:notesMasterIdLst>
    <p:notesMasterId r:id="rId45"/>
  </p:notesMasterIdLst>
  <p:sldIdLst>
    <p:sldId id="301" r:id="rId2"/>
    <p:sldId id="302" r:id="rId3"/>
    <p:sldId id="296" r:id="rId4"/>
    <p:sldId id="297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5" r:id="rId41"/>
    <p:sldId id="299" r:id="rId42"/>
    <p:sldId id="300" r:id="rId43"/>
    <p:sldId id="294" r:id="rId44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9"/>
    <p:restoredTop sz="94613"/>
  </p:normalViewPr>
  <p:slideViewPr>
    <p:cSldViewPr snapToGrid="0" snapToObjects="1">
      <p:cViewPr varScale="1">
        <p:scale>
          <a:sx n="87" d="100"/>
          <a:sy n="87" d="100"/>
        </p:scale>
        <p:origin x="822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 smtClean="0"/>
              <a:pPr/>
              <a:t>5/24/2022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028700"/>
            <a:ext cx="8229600" cy="13716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5/24/2022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498774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57200"/>
            <a:ext cx="7086600" cy="13716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1880840"/>
            <a:ext cx="7086600" cy="113228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4812507"/>
            <a:ext cx="762000" cy="273844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563165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151335"/>
            <a:ext cx="4041775" cy="563165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71651"/>
            <a:ext cx="4040188" cy="28229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771651"/>
            <a:ext cx="4041775" cy="28229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5/24/2022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5/24/2022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5/24/2022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143001"/>
            <a:ext cx="3008313" cy="3451622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"/>
            <a:ext cx="5486400" cy="391716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373981"/>
            <a:ext cx="5486400" cy="29718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875090"/>
            <a:ext cx="5486400" cy="397764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53187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4812507"/>
            <a:ext cx="2133600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CB97365-EBCA-4027-87D5-99FC1D4DF0BB}" type="datetimeFigureOut">
              <a:rPr lang="en-US" smtClean="0"/>
              <a:pPr/>
              <a:t>5/24/2022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4812507"/>
            <a:ext cx="2895600" cy="273844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4812507"/>
            <a:ext cx="762000" cy="273844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4257" y="285751"/>
            <a:ext cx="748937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Book Antiqua" panose="02040602050305030304" pitchFamily="18" charset="0"/>
              </a:rPr>
              <a:t>RUNGTA COLLEGE OF DENTAL SCIENCES &amp; RESEARCH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84734" y="2286000"/>
            <a:ext cx="63549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latin typeface="Book Antiqua" panose="02040602050305030304" pitchFamily="18" charset="0"/>
              </a:rPr>
              <a:t>TITLE OF THE </a:t>
            </a:r>
            <a:r>
              <a:rPr lang="en-US" sz="2100" dirty="0" smtClean="0">
                <a:latin typeface="Book Antiqua" panose="02040602050305030304" pitchFamily="18" charset="0"/>
              </a:rPr>
              <a:t>TOPIC- </a:t>
            </a:r>
          </a:p>
          <a:p>
            <a:pPr algn="ctr"/>
            <a:r>
              <a:rPr lang="en-US" sz="2100" dirty="0" smtClean="0">
                <a:latin typeface="Book Antiqua" panose="02040602050305030304" pitchFamily="18" charset="0"/>
              </a:rPr>
              <a:t>FUNCTIONS OF STOMATOGNATHIC SYSTEM</a:t>
            </a:r>
            <a:endParaRPr lang="en-US" sz="2100" dirty="0"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8714" y="4020118"/>
            <a:ext cx="85452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latin typeface="Book Antiqua" panose="02040602050305030304" pitchFamily="18" charset="0"/>
              </a:rPr>
              <a:t>DEPARTMENT </a:t>
            </a:r>
            <a:r>
              <a:rPr lang="en-US" sz="2100" dirty="0">
                <a:latin typeface="Book Antiqua" panose="02040602050305030304" pitchFamily="18" charset="0"/>
              </a:rPr>
              <a:t>OF ORTHODONTICS AND DENTOFACIAL ORTHOPAEDICS  </a:t>
            </a:r>
            <a:endParaRPr lang="en-US" sz="2100" dirty="0">
              <a:latin typeface="Book Antiqua" panose="0204060205030503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1" r="15781"/>
          <a:stretch/>
        </p:blipFill>
        <p:spPr>
          <a:xfrm>
            <a:off x="0" y="0"/>
            <a:ext cx="1393371" cy="158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07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25617" y="601185"/>
            <a:ext cx="6945086" cy="827318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Specific learning Objectives </a:t>
            </a:r>
            <a:endParaRPr lang="en-US" sz="2325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0413791"/>
              </p:ext>
            </p:extLst>
          </p:nvPr>
        </p:nvGraphicFramePr>
        <p:xfrm>
          <a:off x="1953905" y="1788519"/>
          <a:ext cx="6096000" cy="2727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83547805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65220614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828276593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CORE AREAS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DOMAIN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CATEGORY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0390087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FUNCTIONS OF STOMATOGNATHIC SYSTEM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AFFECTIVE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DESIRE TO KNOW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6282191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MASTICATION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PSYCHOMOTOR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NICE TO KNOW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45171783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DEGLUTITION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PSYCHOMOTOR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MUST KNOW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8556853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SPEECH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AFFECTIVE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MUST KNOW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8370348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RESPIRATION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PSYCHOMOTOR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MUST KNOW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548177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267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552893"/>
            <a:ext cx="8229600" cy="752253"/>
          </a:xfrm>
        </p:spPr>
        <p:txBody>
          <a:bodyPr/>
          <a:lstStyle/>
          <a:p>
            <a:r>
              <a:rPr lang="en-US" dirty="0" smtClean="0"/>
              <a:t>CONTENTS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305146"/>
            <a:ext cx="6400800" cy="4532128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§"/>
            </a:pPr>
            <a:r>
              <a:rPr lang="en-US" sz="2400" dirty="0" smtClean="0"/>
              <a:t>Functions of </a:t>
            </a:r>
            <a:r>
              <a:rPr lang="en-US" sz="2400" dirty="0" err="1" smtClean="0"/>
              <a:t>stomatognathic</a:t>
            </a:r>
            <a:r>
              <a:rPr lang="en-US" sz="2400" dirty="0" smtClean="0"/>
              <a:t> system</a:t>
            </a:r>
          </a:p>
          <a:p>
            <a:pPr algn="l">
              <a:buFont typeface="Wingdings" pitchFamily="2" charset="2"/>
              <a:buChar char="Ø"/>
            </a:pPr>
            <a:r>
              <a:rPr lang="en-US" sz="2000" dirty="0" smtClean="0"/>
              <a:t>Mastication</a:t>
            </a:r>
          </a:p>
          <a:p>
            <a:pPr algn="l">
              <a:buFont typeface="Courier New" pitchFamily="49" charset="0"/>
              <a:buChar char="o"/>
            </a:pPr>
            <a:r>
              <a:rPr lang="en-US" sz="1600" dirty="0" smtClean="0"/>
              <a:t>Chewing stokes</a:t>
            </a:r>
          </a:p>
          <a:p>
            <a:pPr algn="l">
              <a:buFont typeface="Courier New" pitchFamily="49" charset="0"/>
              <a:buChar char="o"/>
            </a:pPr>
            <a:r>
              <a:rPr lang="en-US" sz="1600" dirty="0" smtClean="0"/>
              <a:t> Opening phase</a:t>
            </a:r>
          </a:p>
          <a:p>
            <a:pPr algn="l">
              <a:buFont typeface="Courier New" pitchFamily="49" charset="0"/>
              <a:buChar char="o"/>
            </a:pPr>
            <a:r>
              <a:rPr lang="en-US" sz="1600" dirty="0" smtClean="0"/>
              <a:t> Closing phase</a:t>
            </a:r>
          </a:p>
          <a:p>
            <a:pPr algn="l">
              <a:buFont typeface="Courier New" pitchFamily="49" charset="0"/>
              <a:buChar char="o"/>
            </a:pPr>
            <a:r>
              <a:rPr lang="en-US" sz="1600" dirty="0" smtClean="0"/>
              <a:t> Tooth contacts during mastication</a:t>
            </a:r>
          </a:p>
          <a:p>
            <a:pPr algn="l">
              <a:buFont typeface="Courier New" pitchFamily="49" charset="0"/>
              <a:buChar char="o"/>
            </a:pPr>
            <a:r>
              <a:rPr lang="en-US" sz="1600" dirty="0" smtClean="0"/>
              <a:t> Increased bite force</a:t>
            </a:r>
          </a:p>
          <a:p>
            <a:pPr algn="l">
              <a:buFont typeface="Courier New" pitchFamily="49" charset="0"/>
              <a:buChar char="o"/>
            </a:pPr>
            <a:r>
              <a:rPr lang="en-US" sz="1600" dirty="0" smtClean="0"/>
              <a:t> Role of soft tissues in mastication</a:t>
            </a:r>
          </a:p>
          <a:p>
            <a:pPr algn="l">
              <a:buFont typeface="Wingdings" pitchFamily="2" charset="2"/>
              <a:buChar char="Ø"/>
            </a:pPr>
            <a:r>
              <a:rPr lang="en-US" sz="1600" dirty="0" smtClean="0"/>
              <a:t> </a:t>
            </a:r>
            <a:r>
              <a:rPr lang="en-US" sz="2000" dirty="0" smtClean="0"/>
              <a:t>Deglutition</a:t>
            </a:r>
          </a:p>
          <a:p>
            <a:pPr algn="l">
              <a:buFont typeface="Courier New" pitchFamily="49" charset="0"/>
              <a:buChar char="o"/>
            </a:pPr>
            <a:r>
              <a:rPr lang="en-US" sz="1600" dirty="0" smtClean="0"/>
              <a:t> Definition</a:t>
            </a:r>
          </a:p>
          <a:p>
            <a:pPr algn="l">
              <a:buFont typeface="Courier New" pitchFamily="49" charset="0"/>
              <a:buChar char="o"/>
            </a:pPr>
            <a:r>
              <a:rPr lang="en-US" sz="1600" dirty="0" smtClean="0"/>
              <a:t> Types of swallow</a:t>
            </a:r>
          </a:p>
          <a:p>
            <a:pPr algn="l">
              <a:buFont typeface="Courier New" pitchFamily="49" charset="0"/>
              <a:buChar char="o"/>
            </a:pPr>
            <a:r>
              <a:rPr lang="en-US" sz="1600" dirty="0" smtClean="0"/>
              <a:t> Stages of swallow</a:t>
            </a:r>
          </a:p>
          <a:p>
            <a:pPr>
              <a:buFont typeface="Wingdings" pitchFamily="2" charset="2"/>
              <a:buChar char="Ø"/>
            </a:pPr>
            <a:endParaRPr lang="en-IN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9972" y="457200"/>
            <a:ext cx="717697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Continued…..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 </a:t>
            </a:r>
            <a:r>
              <a:rPr lang="en-US" sz="1600" dirty="0" smtClean="0"/>
              <a:t>Frequency of swallow</a:t>
            </a:r>
            <a:r>
              <a:rPr lang="en-IN" sz="1600" dirty="0" err="1" smtClean="0"/>
              <a:t>ing</a:t>
            </a:r>
            <a:endParaRPr lang="en-IN" sz="1600" dirty="0" smtClean="0"/>
          </a:p>
          <a:p>
            <a:pPr>
              <a:buFont typeface="Courier New" pitchFamily="49" charset="0"/>
              <a:buChar char="o"/>
            </a:pPr>
            <a:r>
              <a:rPr lang="en-US" sz="1600" dirty="0" smtClean="0"/>
              <a:t> Conditions associated with swallowing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Speech</a:t>
            </a:r>
          </a:p>
          <a:p>
            <a:pPr>
              <a:buFont typeface="Courier New" pitchFamily="49" charset="0"/>
              <a:buChar char="o"/>
            </a:pPr>
            <a:r>
              <a:rPr lang="en-US" sz="1600" dirty="0" smtClean="0"/>
              <a:t> Definition</a:t>
            </a:r>
          </a:p>
          <a:p>
            <a:pPr>
              <a:buFont typeface="Courier New" pitchFamily="49" charset="0"/>
              <a:buChar char="o"/>
            </a:pPr>
            <a:r>
              <a:rPr lang="en-US" sz="1600" dirty="0" smtClean="0"/>
              <a:t>  Factors affecting speech</a:t>
            </a:r>
          </a:p>
          <a:p>
            <a:pPr>
              <a:buFont typeface="Courier New" pitchFamily="49" charset="0"/>
              <a:buChar char="o"/>
            </a:pPr>
            <a:r>
              <a:rPr lang="en-US" sz="1600" dirty="0" smtClean="0"/>
              <a:t> Process involved in speech production and organization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 Respiration</a:t>
            </a:r>
          </a:p>
          <a:p>
            <a:pPr>
              <a:buFont typeface="Courier New" pitchFamily="49" charset="0"/>
              <a:buChar char="o"/>
            </a:pPr>
            <a:r>
              <a:rPr lang="en-US" sz="1600" dirty="0" smtClean="0"/>
              <a:t> Definition </a:t>
            </a:r>
          </a:p>
          <a:p>
            <a:pPr>
              <a:buFont typeface="Courier New" pitchFamily="49" charset="0"/>
              <a:buChar char="o"/>
            </a:pPr>
            <a:r>
              <a:rPr lang="en-US" sz="1600" dirty="0" smtClean="0"/>
              <a:t> Types of respiration</a:t>
            </a:r>
          </a:p>
          <a:p>
            <a:pPr>
              <a:buFont typeface="Courier New" pitchFamily="49" charset="0"/>
              <a:buChar char="o"/>
            </a:pPr>
            <a:r>
              <a:rPr lang="en-US" sz="1600" dirty="0" smtClean="0"/>
              <a:t>  Characteristics of normal respiration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 Summary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2233" y="1754372"/>
            <a:ext cx="62200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N" dirty="0" smtClean="0"/>
              <a:t>Development of mature and complex </a:t>
            </a:r>
            <a:r>
              <a:rPr lang="en-IN" dirty="0" err="1" smtClean="0"/>
              <a:t>orofacial</a:t>
            </a:r>
            <a:r>
              <a:rPr lang="en-IN" dirty="0" smtClean="0"/>
              <a:t> functions progresses slowly yet meticulously through various age-related phases from infancy to adulthood.</a:t>
            </a:r>
          </a:p>
          <a:p>
            <a:endParaRPr lang="en-IN" dirty="0" smtClean="0"/>
          </a:p>
          <a:p>
            <a:pPr>
              <a:buFont typeface="Arial" pitchFamily="34" charset="0"/>
              <a:buChar char="•"/>
            </a:pPr>
            <a:r>
              <a:rPr lang="en-IN" dirty="0" smtClean="0"/>
              <a:t> In the formative years, infantile and altered</a:t>
            </a:r>
          </a:p>
          <a:p>
            <a:r>
              <a:rPr lang="en-IN" dirty="0" err="1" smtClean="0"/>
              <a:t>orofacial</a:t>
            </a:r>
            <a:r>
              <a:rPr lang="en-IN" dirty="0" smtClean="0"/>
              <a:t> functions may remain for an unusually longer period, </a:t>
            </a:r>
            <a:r>
              <a:rPr lang="en-IN" dirty="0" err="1" smtClean="0"/>
              <a:t>suchthat</a:t>
            </a:r>
            <a:r>
              <a:rPr lang="en-IN" dirty="0" smtClean="0"/>
              <a:t> they become a habit.</a:t>
            </a:r>
            <a:endParaRPr lang="en-IN" b="1" dirty="0">
              <a:solidFill>
                <a:schemeClr val="bg1">
                  <a:lumMod val="95000"/>
                  <a:lumOff val="5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04977" y="701749"/>
            <a:ext cx="2923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>
                <a:latin typeface="Algerian" pitchFamily="82" charset="0"/>
              </a:rPr>
              <a:t>SUMMARY</a:t>
            </a:r>
            <a:endParaRPr lang="en-IN" sz="3600" b="1" u="sng" dirty="0"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6304" y="446731"/>
            <a:ext cx="6673174" cy="1170537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6304" y="1818564"/>
            <a:ext cx="6769428" cy="2738628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Textbook of Orthodontics </a:t>
            </a:r>
            <a:r>
              <a:rPr lang="en-US" dirty="0" smtClean="0"/>
              <a:t>– </a:t>
            </a:r>
            <a:r>
              <a:rPr lang="en-US" dirty="0" err="1" smtClean="0"/>
              <a:t>Gurkeerat</a:t>
            </a:r>
            <a:r>
              <a:rPr lang="en-US" dirty="0" smtClean="0"/>
              <a:t> Singh, </a:t>
            </a:r>
            <a:r>
              <a:rPr lang="en-US" dirty="0" err="1" smtClean="0"/>
              <a:t>Jaypee</a:t>
            </a:r>
            <a:r>
              <a:rPr lang="en-US" dirty="0" smtClean="0"/>
              <a:t> </a:t>
            </a:r>
            <a:r>
              <a:rPr lang="en-US" dirty="0"/>
              <a:t>Brothers; </a:t>
            </a: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Edition </a:t>
            </a:r>
          </a:p>
          <a:p>
            <a:r>
              <a:rPr lang="en-US" dirty="0" smtClean="0"/>
              <a:t>Orthodontics – The Art and Science, S.I </a:t>
            </a:r>
            <a:r>
              <a:rPr lang="en-US" dirty="0" err="1" smtClean="0"/>
              <a:t>Bhalajhi</a:t>
            </a:r>
            <a:r>
              <a:rPr lang="en-US" dirty="0" smtClean="0"/>
              <a:t>, </a:t>
            </a:r>
            <a:r>
              <a:rPr lang="en-US" dirty="0" err="1" smtClean="0"/>
              <a:t>AryaMedi</a:t>
            </a:r>
            <a:r>
              <a:rPr lang="en-US" dirty="0" smtClean="0"/>
              <a:t> Publishing;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</a:p>
          <a:p>
            <a:r>
              <a:rPr lang="en-US" dirty="0" smtClean="0"/>
              <a:t>Textbook </a:t>
            </a:r>
            <a:r>
              <a:rPr lang="en-US" dirty="0"/>
              <a:t>of Orthodontics – Sridhar </a:t>
            </a:r>
            <a:r>
              <a:rPr lang="en-US" dirty="0" err="1"/>
              <a:t>Premkumar</a:t>
            </a:r>
            <a:r>
              <a:rPr lang="en-US" dirty="0"/>
              <a:t>, </a:t>
            </a:r>
            <a:r>
              <a:rPr lang="en-US" dirty="0" smtClean="0"/>
              <a:t>Elsevier; 1</a:t>
            </a:r>
            <a:r>
              <a:rPr lang="en-US" baseline="30000" dirty="0" smtClean="0"/>
              <a:t>st</a:t>
            </a:r>
            <a:r>
              <a:rPr lang="en-US" dirty="0" smtClean="0"/>
              <a:t> Edition</a:t>
            </a:r>
          </a:p>
          <a:p>
            <a:r>
              <a:rPr lang="en-US" dirty="0"/>
              <a:t>Orthodontics: Diagnosis and Management of Malocclusion and </a:t>
            </a:r>
            <a:r>
              <a:rPr lang="en-US" dirty="0" err="1"/>
              <a:t>Dentofacial</a:t>
            </a:r>
            <a:r>
              <a:rPr lang="en-US" dirty="0"/>
              <a:t> </a:t>
            </a:r>
            <a:r>
              <a:rPr lang="en-US" dirty="0" smtClean="0"/>
              <a:t>Deformities – O.P </a:t>
            </a:r>
            <a:r>
              <a:rPr lang="en-US" dirty="0" err="1" smtClean="0"/>
              <a:t>Kharbanda</a:t>
            </a:r>
            <a:r>
              <a:rPr lang="en-US" dirty="0" smtClean="0"/>
              <a:t>, Elsevier; 1</a:t>
            </a:r>
            <a:r>
              <a:rPr lang="en-US" baseline="30000" dirty="0" smtClean="0"/>
              <a:t>st</a:t>
            </a:r>
            <a:r>
              <a:rPr lang="en-US" dirty="0" smtClean="0"/>
              <a:t> Edition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9959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28650" y="174172"/>
            <a:ext cx="7886700" cy="1093844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 &amp; Answer Session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37453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99</TotalTime>
  <Words>280</Words>
  <Application>Microsoft Office PowerPoint</Application>
  <PresentationFormat>On-screen Show (16:9)</PresentationFormat>
  <Paragraphs>96</Paragraphs>
  <Slides>43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3" baseType="lpstr">
      <vt:lpstr>Algerian</vt:lpstr>
      <vt:lpstr>Arial</vt:lpstr>
      <vt:lpstr>Book Antiqua</vt:lpstr>
      <vt:lpstr>Courier New</vt:lpstr>
      <vt:lpstr>Lucida Sans</vt:lpstr>
      <vt:lpstr>Times New Roman</vt:lpstr>
      <vt:lpstr>Wingdings</vt:lpstr>
      <vt:lpstr>Wingdings 2</vt:lpstr>
      <vt:lpstr>Wingdings 3</vt:lpstr>
      <vt:lpstr>Apex</vt:lpstr>
      <vt:lpstr>PowerPoint Presentation</vt:lpstr>
      <vt:lpstr>Specific learning Objectives </vt:lpstr>
      <vt:lpstr>CONTENTS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</vt:lpstr>
      <vt:lpstr>Question &amp; Answer Session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Gaurav Agrawal</cp:lastModifiedBy>
  <cp:revision>11</cp:revision>
  <dcterms:created xsi:type="dcterms:W3CDTF">2021-03-12T04:16:00Z</dcterms:created>
  <dcterms:modified xsi:type="dcterms:W3CDTF">2022-05-24T15:07:16Z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1033-11.2.0.10017</vt:lpwstr>
  </property>
</Properties>
</file>